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4" r:id="rId9"/>
    <p:sldId id="263" r:id="rId10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F98F29-6095-4971-9A54-8598C1412084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9F5EC0FA-22BE-44B6-8F1C-F60EF9FD2C7F}">
      <dgm:prSet custT="1"/>
      <dgm:spPr/>
      <dgm:t>
        <a:bodyPr/>
        <a:lstStyle/>
        <a:p>
          <a:pPr rtl="0"/>
          <a:r>
            <a:rPr lang="it-IT" sz="2400" dirty="0" smtClean="0"/>
            <a:t>Come territorio e dal punto di vista amministrativo sostituisce la Provincia</a:t>
          </a:r>
          <a:endParaRPr lang="it-IT" sz="2400" dirty="0"/>
        </a:p>
      </dgm:t>
    </dgm:pt>
    <dgm:pt modelId="{DA8A00CE-8BCB-412F-9CED-A86644D3DFE1}" type="parTrans" cxnId="{50FC9C3D-C270-4F4A-8FA8-13429B120D79}">
      <dgm:prSet/>
      <dgm:spPr/>
      <dgm:t>
        <a:bodyPr/>
        <a:lstStyle/>
        <a:p>
          <a:endParaRPr lang="it-IT" sz="2000"/>
        </a:p>
      </dgm:t>
    </dgm:pt>
    <dgm:pt modelId="{4DBCFEEC-B08E-44DC-A7AD-54D398BB4DC7}" type="sibTrans" cxnId="{50FC9C3D-C270-4F4A-8FA8-13429B120D79}">
      <dgm:prSet/>
      <dgm:spPr/>
      <dgm:t>
        <a:bodyPr/>
        <a:lstStyle/>
        <a:p>
          <a:endParaRPr lang="it-IT" sz="2000"/>
        </a:p>
      </dgm:t>
    </dgm:pt>
    <dgm:pt modelId="{285218E2-9E35-4A07-95BB-DAD74C443B42}">
      <dgm:prSet custT="1"/>
      <dgm:spPr/>
      <dgm:t>
        <a:bodyPr/>
        <a:lstStyle/>
        <a:p>
          <a:pPr rtl="0"/>
          <a:r>
            <a:rPr lang="it-IT" sz="2400" dirty="0" smtClean="0"/>
            <a:t>ma ha ben altra forma di rappresentanza: federale</a:t>
          </a:r>
          <a:endParaRPr lang="it-IT" sz="2400" dirty="0"/>
        </a:p>
      </dgm:t>
    </dgm:pt>
    <dgm:pt modelId="{67038B11-984E-4E95-BDD7-79A8968C8286}" type="parTrans" cxnId="{9D8159CD-2D1A-4282-8665-396A4CAD3E99}">
      <dgm:prSet/>
      <dgm:spPr/>
      <dgm:t>
        <a:bodyPr/>
        <a:lstStyle/>
        <a:p>
          <a:endParaRPr lang="it-IT" sz="2000"/>
        </a:p>
      </dgm:t>
    </dgm:pt>
    <dgm:pt modelId="{85B7C4BA-A045-4E12-A844-C1B72B16077B}" type="sibTrans" cxnId="{9D8159CD-2D1A-4282-8665-396A4CAD3E99}">
      <dgm:prSet/>
      <dgm:spPr/>
      <dgm:t>
        <a:bodyPr/>
        <a:lstStyle/>
        <a:p>
          <a:endParaRPr lang="it-IT" sz="2000"/>
        </a:p>
      </dgm:t>
    </dgm:pt>
    <dgm:pt modelId="{12CA39B6-CFE7-47B8-955B-2090097C1754}">
      <dgm:prSet custT="1"/>
      <dgm:spPr/>
      <dgm:t>
        <a:bodyPr/>
        <a:lstStyle/>
        <a:p>
          <a:pPr rtl="0"/>
          <a:r>
            <a:rPr lang="it-IT" sz="2400" dirty="0" smtClean="0"/>
            <a:t>e ben altre funzioni stabilite statalmente</a:t>
          </a:r>
          <a:endParaRPr lang="it-IT" sz="2400" dirty="0"/>
        </a:p>
      </dgm:t>
    </dgm:pt>
    <dgm:pt modelId="{476E5EC3-1914-4114-8215-658575AB1B53}" type="parTrans" cxnId="{EC7EB1E1-2B17-4EE3-AE5A-AF996BC92B9B}">
      <dgm:prSet/>
      <dgm:spPr/>
      <dgm:t>
        <a:bodyPr/>
        <a:lstStyle/>
        <a:p>
          <a:endParaRPr lang="it-IT" sz="2000"/>
        </a:p>
      </dgm:t>
    </dgm:pt>
    <dgm:pt modelId="{AEC7F6A1-2516-40C4-BFE1-67938EE50459}" type="sibTrans" cxnId="{EC7EB1E1-2B17-4EE3-AE5A-AF996BC92B9B}">
      <dgm:prSet/>
      <dgm:spPr/>
      <dgm:t>
        <a:bodyPr/>
        <a:lstStyle/>
        <a:p>
          <a:endParaRPr lang="it-IT" sz="2000"/>
        </a:p>
      </dgm:t>
    </dgm:pt>
    <dgm:pt modelId="{919D69B9-E4ED-4001-808E-9BDB5FBC9BA4}" type="pres">
      <dgm:prSet presAssocID="{46F98F29-6095-4971-9A54-8598C1412084}" presName="rootnode" presStyleCnt="0">
        <dgm:presLayoutVars>
          <dgm:chMax/>
          <dgm:chPref/>
          <dgm:dir/>
          <dgm:animLvl val="lvl"/>
        </dgm:presLayoutVars>
      </dgm:prSet>
      <dgm:spPr/>
    </dgm:pt>
    <dgm:pt modelId="{5DCDE436-4869-48CC-B737-51766F835D84}" type="pres">
      <dgm:prSet presAssocID="{9F5EC0FA-22BE-44B6-8F1C-F60EF9FD2C7F}" presName="composite" presStyleCnt="0"/>
      <dgm:spPr/>
    </dgm:pt>
    <dgm:pt modelId="{0608C290-9449-4E84-8356-4C0F3F1279B5}" type="pres">
      <dgm:prSet presAssocID="{9F5EC0FA-22BE-44B6-8F1C-F60EF9FD2C7F}" presName="LShape" presStyleLbl="alignNode1" presStyleIdx="0" presStyleCnt="5" custScaleX="126735"/>
      <dgm:spPr/>
    </dgm:pt>
    <dgm:pt modelId="{013C817B-9836-40BC-9A8C-77E51BB29EBB}" type="pres">
      <dgm:prSet presAssocID="{9F5EC0FA-22BE-44B6-8F1C-F60EF9FD2C7F}" presName="ParentText" presStyleLbl="revTx" presStyleIdx="0" presStyleCnt="3" custScaleX="1270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7B2C4CF-087F-4B87-A9A1-C854D8EE0DA9}" type="pres">
      <dgm:prSet presAssocID="{9F5EC0FA-22BE-44B6-8F1C-F60EF9FD2C7F}" presName="Triangle" presStyleLbl="alignNode1" presStyleIdx="1" presStyleCnt="5"/>
      <dgm:spPr/>
    </dgm:pt>
    <dgm:pt modelId="{A699E879-6534-4DFD-A863-E5CB0709BCEB}" type="pres">
      <dgm:prSet presAssocID="{4DBCFEEC-B08E-44DC-A7AD-54D398BB4DC7}" presName="sibTrans" presStyleCnt="0"/>
      <dgm:spPr/>
    </dgm:pt>
    <dgm:pt modelId="{90083BC4-321C-4502-9CBD-FBF411951AF0}" type="pres">
      <dgm:prSet presAssocID="{4DBCFEEC-B08E-44DC-A7AD-54D398BB4DC7}" presName="space" presStyleCnt="0"/>
      <dgm:spPr/>
    </dgm:pt>
    <dgm:pt modelId="{ABE831F9-E7EF-4994-AA4D-05D0906EA9FC}" type="pres">
      <dgm:prSet presAssocID="{285218E2-9E35-4A07-95BB-DAD74C443B42}" presName="composite" presStyleCnt="0"/>
      <dgm:spPr/>
    </dgm:pt>
    <dgm:pt modelId="{E07ED378-0FD4-4995-AF2A-B6D4727D9DF3}" type="pres">
      <dgm:prSet presAssocID="{285218E2-9E35-4A07-95BB-DAD74C443B42}" presName="LShape" presStyleLbl="alignNode1" presStyleIdx="2" presStyleCnt="5"/>
      <dgm:spPr/>
    </dgm:pt>
    <dgm:pt modelId="{9AB89E7C-A582-4F3A-BAC1-3495EFCA4E0C}" type="pres">
      <dgm:prSet presAssocID="{285218E2-9E35-4A07-95BB-DAD74C443B42}" presName="ParentText" presStyleLbl="revTx" presStyleIdx="1" presStyleCnt="3" custScaleX="124968" custLinFactNeighborX="11308" custLinFactNeighborY="10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D4BB5DC-6D4C-4AC1-92EC-695A73503FC1}" type="pres">
      <dgm:prSet presAssocID="{285218E2-9E35-4A07-95BB-DAD74C443B42}" presName="Triangle" presStyleLbl="alignNode1" presStyleIdx="3" presStyleCnt="5"/>
      <dgm:spPr/>
    </dgm:pt>
    <dgm:pt modelId="{F931A717-4D97-4AD2-81DE-3B2E1048EE73}" type="pres">
      <dgm:prSet presAssocID="{85B7C4BA-A045-4E12-A844-C1B72B16077B}" presName="sibTrans" presStyleCnt="0"/>
      <dgm:spPr/>
    </dgm:pt>
    <dgm:pt modelId="{2387D7D5-3173-42A8-A153-DEAB6E4D3E92}" type="pres">
      <dgm:prSet presAssocID="{85B7C4BA-A045-4E12-A844-C1B72B16077B}" presName="space" presStyleCnt="0"/>
      <dgm:spPr/>
    </dgm:pt>
    <dgm:pt modelId="{C595D291-44E9-4B7F-A63D-4D441A5FE917}" type="pres">
      <dgm:prSet presAssocID="{12CA39B6-CFE7-47B8-955B-2090097C1754}" presName="composite" presStyleCnt="0"/>
      <dgm:spPr/>
    </dgm:pt>
    <dgm:pt modelId="{C3D95798-9837-42F9-ADA1-EC67BCF29747}" type="pres">
      <dgm:prSet presAssocID="{12CA39B6-CFE7-47B8-955B-2090097C1754}" presName="LShape" presStyleLbl="alignNode1" presStyleIdx="4" presStyleCnt="5"/>
      <dgm:spPr/>
    </dgm:pt>
    <dgm:pt modelId="{4B188604-0F14-4775-AE76-43533F5891FD}" type="pres">
      <dgm:prSet presAssocID="{12CA39B6-CFE7-47B8-955B-2090097C1754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9D33690-27D8-4173-8EB9-3E86DBA0B6A0}" type="presOf" srcId="{9F5EC0FA-22BE-44B6-8F1C-F60EF9FD2C7F}" destId="{013C817B-9836-40BC-9A8C-77E51BB29EBB}" srcOrd="0" destOrd="0" presId="urn:microsoft.com/office/officeart/2009/3/layout/StepUpProcess"/>
    <dgm:cxn modelId="{9545C477-3C23-4DEA-835E-6CEE50AEA5CC}" type="presOf" srcId="{285218E2-9E35-4A07-95BB-DAD74C443B42}" destId="{9AB89E7C-A582-4F3A-BAC1-3495EFCA4E0C}" srcOrd="0" destOrd="0" presId="urn:microsoft.com/office/officeart/2009/3/layout/StepUpProcess"/>
    <dgm:cxn modelId="{A60F9DDF-F7BE-47C8-A391-1ABF56140460}" type="presOf" srcId="{46F98F29-6095-4971-9A54-8598C1412084}" destId="{919D69B9-E4ED-4001-808E-9BDB5FBC9BA4}" srcOrd="0" destOrd="0" presId="urn:microsoft.com/office/officeart/2009/3/layout/StepUpProcess"/>
    <dgm:cxn modelId="{9D8159CD-2D1A-4282-8665-396A4CAD3E99}" srcId="{46F98F29-6095-4971-9A54-8598C1412084}" destId="{285218E2-9E35-4A07-95BB-DAD74C443B42}" srcOrd="1" destOrd="0" parTransId="{67038B11-984E-4E95-BDD7-79A8968C8286}" sibTransId="{85B7C4BA-A045-4E12-A844-C1B72B16077B}"/>
    <dgm:cxn modelId="{E35CF41B-3145-4F3B-8B01-E3106B066700}" type="presOf" srcId="{12CA39B6-CFE7-47B8-955B-2090097C1754}" destId="{4B188604-0F14-4775-AE76-43533F5891FD}" srcOrd="0" destOrd="0" presId="urn:microsoft.com/office/officeart/2009/3/layout/StepUpProcess"/>
    <dgm:cxn modelId="{50FC9C3D-C270-4F4A-8FA8-13429B120D79}" srcId="{46F98F29-6095-4971-9A54-8598C1412084}" destId="{9F5EC0FA-22BE-44B6-8F1C-F60EF9FD2C7F}" srcOrd="0" destOrd="0" parTransId="{DA8A00CE-8BCB-412F-9CED-A86644D3DFE1}" sibTransId="{4DBCFEEC-B08E-44DC-A7AD-54D398BB4DC7}"/>
    <dgm:cxn modelId="{EC7EB1E1-2B17-4EE3-AE5A-AF996BC92B9B}" srcId="{46F98F29-6095-4971-9A54-8598C1412084}" destId="{12CA39B6-CFE7-47B8-955B-2090097C1754}" srcOrd="2" destOrd="0" parTransId="{476E5EC3-1914-4114-8215-658575AB1B53}" sibTransId="{AEC7F6A1-2516-40C4-BFE1-67938EE50459}"/>
    <dgm:cxn modelId="{6ADAC8B3-385E-4907-B51C-3C767D459961}" type="presParOf" srcId="{919D69B9-E4ED-4001-808E-9BDB5FBC9BA4}" destId="{5DCDE436-4869-48CC-B737-51766F835D84}" srcOrd="0" destOrd="0" presId="urn:microsoft.com/office/officeart/2009/3/layout/StepUpProcess"/>
    <dgm:cxn modelId="{74C6CF42-0931-48F5-8062-86FDB842E572}" type="presParOf" srcId="{5DCDE436-4869-48CC-B737-51766F835D84}" destId="{0608C290-9449-4E84-8356-4C0F3F1279B5}" srcOrd="0" destOrd="0" presId="urn:microsoft.com/office/officeart/2009/3/layout/StepUpProcess"/>
    <dgm:cxn modelId="{12BE7741-F709-46C2-9543-4FD8DAF6EFBB}" type="presParOf" srcId="{5DCDE436-4869-48CC-B737-51766F835D84}" destId="{013C817B-9836-40BC-9A8C-77E51BB29EBB}" srcOrd="1" destOrd="0" presId="urn:microsoft.com/office/officeart/2009/3/layout/StepUpProcess"/>
    <dgm:cxn modelId="{4CCDD31A-4AAF-4FC0-85DD-71858E09D310}" type="presParOf" srcId="{5DCDE436-4869-48CC-B737-51766F835D84}" destId="{B7B2C4CF-087F-4B87-A9A1-C854D8EE0DA9}" srcOrd="2" destOrd="0" presId="urn:microsoft.com/office/officeart/2009/3/layout/StepUpProcess"/>
    <dgm:cxn modelId="{B336B9A8-2EC5-4CD0-B3DE-73C344D7ED87}" type="presParOf" srcId="{919D69B9-E4ED-4001-808E-9BDB5FBC9BA4}" destId="{A699E879-6534-4DFD-A863-E5CB0709BCEB}" srcOrd="1" destOrd="0" presId="urn:microsoft.com/office/officeart/2009/3/layout/StepUpProcess"/>
    <dgm:cxn modelId="{97D94282-0EAF-4969-A985-C35AE6513225}" type="presParOf" srcId="{A699E879-6534-4DFD-A863-E5CB0709BCEB}" destId="{90083BC4-321C-4502-9CBD-FBF411951AF0}" srcOrd="0" destOrd="0" presId="urn:microsoft.com/office/officeart/2009/3/layout/StepUpProcess"/>
    <dgm:cxn modelId="{9D1D838F-320C-4E18-9AE8-91910059A9B4}" type="presParOf" srcId="{919D69B9-E4ED-4001-808E-9BDB5FBC9BA4}" destId="{ABE831F9-E7EF-4994-AA4D-05D0906EA9FC}" srcOrd="2" destOrd="0" presId="urn:microsoft.com/office/officeart/2009/3/layout/StepUpProcess"/>
    <dgm:cxn modelId="{677882A8-78C4-46EA-88A8-C90822B012E5}" type="presParOf" srcId="{ABE831F9-E7EF-4994-AA4D-05D0906EA9FC}" destId="{E07ED378-0FD4-4995-AF2A-B6D4727D9DF3}" srcOrd="0" destOrd="0" presId="urn:microsoft.com/office/officeart/2009/3/layout/StepUpProcess"/>
    <dgm:cxn modelId="{0C3FE76B-85E0-4438-AC25-228754CFAE63}" type="presParOf" srcId="{ABE831F9-E7EF-4994-AA4D-05D0906EA9FC}" destId="{9AB89E7C-A582-4F3A-BAC1-3495EFCA4E0C}" srcOrd="1" destOrd="0" presId="urn:microsoft.com/office/officeart/2009/3/layout/StepUpProcess"/>
    <dgm:cxn modelId="{9C3D34AE-527F-49D5-A2FE-4A9FBBE230B7}" type="presParOf" srcId="{ABE831F9-E7EF-4994-AA4D-05D0906EA9FC}" destId="{8D4BB5DC-6D4C-4AC1-92EC-695A73503FC1}" srcOrd="2" destOrd="0" presId="urn:microsoft.com/office/officeart/2009/3/layout/StepUpProcess"/>
    <dgm:cxn modelId="{A07A5209-4430-45EE-A37D-0962C3674375}" type="presParOf" srcId="{919D69B9-E4ED-4001-808E-9BDB5FBC9BA4}" destId="{F931A717-4D97-4AD2-81DE-3B2E1048EE73}" srcOrd="3" destOrd="0" presId="urn:microsoft.com/office/officeart/2009/3/layout/StepUpProcess"/>
    <dgm:cxn modelId="{CF19ADA8-DFC2-4840-B561-E791096A9A85}" type="presParOf" srcId="{F931A717-4D97-4AD2-81DE-3B2E1048EE73}" destId="{2387D7D5-3173-42A8-A153-DEAB6E4D3E92}" srcOrd="0" destOrd="0" presId="urn:microsoft.com/office/officeart/2009/3/layout/StepUpProcess"/>
    <dgm:cxn modelId="{42820D44-EFBD-439C-B067-BB45A6FD3337}" type="presParOf" srcId="{919D69B9-E4ED-4001-808E-9BDB5FBC9BA4}" destId="{C595D291-44E9-4B7F-A63D-4D441A5FE917}" srcOrd="4" destOrd="0" presId="urn:microsoft.com/office/officeart/2009/3/layout/StepUpProcess"/>
    <dgm:cxn modelId="{85B2AF6E-E922-41A7-8CA6-6DDA1B7FDE6C}" type="presParOf" srcId="{C595D291-44E9-4B7F-A63D-4D441A5FE917}" destId="{C3D95798-9837-42F9-ADA1-EC67BCF29747}" srcOrd="0" destOrd="0" presId="urn:microsoft.com/office/officeart/2009/3/layout/StepUpProcess"/>
    <dgm:cxn modelId="{0D13BE45-7CBE-440B-98A2-9A58D3DF7EF9}" type="presParOf" srcId="{C595D291-44E9-4B7F-A63D-4D441A5FE917}" destId="{4B188604-0F14-4775-AE76-43533F5891FD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625EB2-713B-4F4F-B080-711E15DF1CAC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it-IT"/>
        </a:p>
      </dgm:t>
    </dgm:pt>
    <dgm:pt modelId="{F287F6D1-31BB-4C32-BA08-41C3C7EFFAF7}">
      <dgm:prSet/>
      <dgm:spPr/>
      <dgm:t>
        <a:bodyPr/>
        <a:lstStyle/>
        <a:p>
          <a:pPr rtl="0"/>
          <a:r>
            <a:rPr lang="it-IT" smtClean="0"/>
            <a:t>Da un modello di rappresentanza diretta ad un modello di rappresentanza federale;</a:t>
          </a:r>
          <a:endParaRPr lang="it-IT"/>
        </a:p>
      </dgm:t>
    </dgm:pt>
    <dgm:pt modelId="{4BD3B3C7-B99B-4B98-A99E-8B1CDA256F32}" type="parTrans" cxnId="{D33429B6-B41E-4B8D-B58E-B331B91136F1}">
      <dgm:prSet/>
      <dgm:spPr/>
      <dgm:t>
        <a:bodyPr/>
        <a:lstStyle/>
        <a:p>
          <a:endParaRPr lang="it-IT"/>
        </a:p>
      </dgm:t>
    </dgm:pt>
    <dgm:pt modelId="{0CB8C1D2-C8A2-444F-9F9A-22EC34A39C8C}" type="sibTrans" cxnId="{D33429B6-B41E-4B8D-B58E-B331B91136F1}">
      <dgm:prSet/>
      <dgm:spPr/>
      <dgm:t>
        <a:bodyPr/>
        <a:lstStyle/>
        <a:p>
          <a:endParaRPr lang="it-IT"/>
        </a:p>
      </dgm:t>
    </dgm:pt>
    <dgm:pt modelId="{8F2B61AE-377B-4209-9790-5744E28F25FD}">
      <dgm:prSet/>
      <dgm:spPr/>
      <dgm:t>
        <a:bodyPr/>
        <a:lstStyle/>
        <a:p>
          <a:pPr rtl="0"/>
          <a:r>
            <a:rPr lang="it-IT" smtClean="0"/>
            <a:t>Governano le comunità locali tramite i loro rappresentanti sindaci e consiglieri comunali;</a:t>
          </a:r>
          <a:endParaRPr lang="it-IT"/>
        </a:p>
      </dgm:t>
    </dgm:pt>
    <dgm:pt modelId="{2D435A32-6FED-459D-8178-904D5BED79EC}" type="parTrans" cxnId="{2086FA90-F7B3-46ED-A579-08F7CF61A9ED}">
      <dgm:prSet/>
      <dgm:spPr/>
      <dgm:t>
        <a:bodyPr/>
        <a:lstStyle/>
        <a:p>
          <a:endParaRPr lang="it-IT"/>
        </a:p>
      </dgm:t>
    </dgm:pt>
    <dgm:pt modelId="{E3B3CB9D-5E90-4785-BD2C-761BFE07F328}" type="sibTrans" cxnId="{2086FA90-F7B3-46ED-A579-08F7CF61A9ED}">
      <dgm:prSet/>
      <dgm:spPr/>
      <dgm:t>
        <a:bodyPr/>
        <a:lstStyle/>
        <a:p>
          <a:endParaRPr lang="it-IT"/>
        </a:p>
      </dgm:t>
    </dgm:pt>
    <dgm:pt modelId="{A77590BD-2862-497E-B955-37DA5D0E3B0D}">
      <dgm:prSet/>
      <dgm:spPr/>
      <dgm:t>
        <a:bodyPr/>
        <a:lstStyle/>
        <a:p>
          <a:pPr rtl="0"/>
          <a:r>
            <a:rPr lang="it-IT" smtClean="0"/>
            <a:t>Attraverso tre organi: Sindaco Metropolitano -Consiglio metropolitano - Conferenza metropolitana;</a:t>
          </a:r>
          <a:endParaRPr lang="it-IT"/>
        </a:p>
      </dgm:t>
    </dgm:pt>
    <dgm:pt modelId="{E61C3058-30A0-4282-9DEC-C3A8C15F817B}" type="parTrans" cxnId="{CB41C191-EFBD-4A44-B769-1D0831DAD61A}">
      <dgm:prSet/>
      <dgm:spPr/>
      <dgm:t>
        <a:bodyPr/>
        <a:lstStyle/>
        <a:p>
          <a:endParaRPr lang="it-IT"/>
        </a:p>
      </dgm:t>
    </dgm:pt>
    <dgm:pt modelId="{729067D0-9FA4-42F0-BD4E-53C6392805C8}" type="sibTrans" cxnId="{CB41C191-EFBD-4A44-B769-1D0831DAD61A}">
      <dgm:prSet/>
      <dgm:spPr/>
      <dgm:t>
        <a:bodyPr/>
        <a:lstStyle/>
        <a:p>
          <a:endParaRPr lang="it-IT"/>
        </a:p>
      </dgm:t>
    </dgm:pt>
    <dgm:pt modelId="{344A4F9C-2FC9-476D-9C41-3BEA8E765A32}">
      <dgm:prSet/>
      <dgm:spPr/>
      <dgm:t>
        <a:bodyPr/>
        <a:lstStyle/>
        <a:p>
          <a:pPr rtl="0"/>
          <a:r>
            <a:rPr lang="it-IT" smtClean="0"/>
            <a:t>Sulla base di uno statuto (metropolitano) che definisce ruoli, funzioni, rapporti all’interno della città metropolitana, eventuale articolazione strutturale)</a:t>
          </a:r>
          <a:endParaRPr lang="it-IT"/>
        </a:p>
      </dgm:t>
    </dgm:pt>
    <dgm:pt modelId="{D567B72A-BBD9-4E0A-804D-6389BE76B1C1}" type="parTrans" cxnId="{79083B93-8CEF-4A6E-B519-8396B68BAB6D}">
      <dgm:prSet/>
      <dgm:spPr/>
      <dgm:t>
        <a:bodyPr/>
        <a:lstStyle/>
        <a:p>
          <a:endParaRPr lang="it-IT"/>
        </a:p>
      </dgm:t>
    </dgm:pt>
    <dgm:pt modelId="{83BE7F0B-4AF5-4E3D-85F0-10E77B667F87}" type="sibTrans" cxnId="{79083B93-8CEF-4A6E-B519-8396B68BAB6D}">
      <dgm:prSet/>
      <dgm:spPr/>
      <dgm:t>
        <a:bodyPr/>
        <a:lstStyle/>
        <a:p>
          <a:endParaRPr lang="it-IT"/>
        </a:p>
      </dgm:t>
    </dgm:pt>
    <dgm:pt modelId="{46F2B490-FDD4-4F25-9978-DE5226BAE6AC}" type="pres">
      <dgm:prSet presAssocID="{0D625EB2-713B-4F4F-B080-711E15DF1CAC}" presName="linear" presStyleCnt="0">
        <dgm:presLayoutVars>
          <dgm:animLvl val="lvl"/>
          <dgm:resizeHandles val="exact"/>
        </dgm:presLayoutVars>
      </dgm:prSet>
      <dgm:spPr/>
    </dgm:pt>
    <dgm:pt modelId="{B265AFF7-29DE-47B1-ABBA-A908E05EE2BD}" type="pres">
      <dgm:prSet presAssocID="{F287F6D1-31BB-4C32-BA08-41C3C7EFFAF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2AD39C0-15F9-43A3-8BF2-CAD761E45335}" type="pres">
      <dgm:prSet presAssocID="{0CB8C1D2-C8A2-444F-9F9A-22EC34A39C8C}" presName="spacer" presStyleCnt="0"/>
      <dgm:spPr/>
    </dgm:pt>
    <dgm:pt modelId="{E377939F-8F5C-49BA-8554-9B414228B318}" type="pres">
      <dgm:prSet presAssocID="{8F2B61AE-377B-4209-9790-5744E28F25F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D98B819-1057-4F22-9A6A-CC8E0DC4FBFA}" type="pres">
      <dgm:prSet presAssocID="{E3B3CB9D-5E90-4785-BD2C-761BFE07F328}" presName="spacer" presStyleCnt="0"/>
      <dgm:spPr/>
    </dgm:pt>
    <dgm:pt modelId="{2D684CBA-B1E8-45A5-AF99-4D9B118FFB24}" type="pres">
      <dgm:prSet presAssocID="{A77590BD-2862-497E-B955-37DA5D0E3B0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7637189-4774-4B19-84AB-3ACDE0E2434F}" type="pres">
      <dgm:prSet presAssocID="{729067D0-9FA4-42F0-BD4E-53C6392805C8}" presName="spacer" presStyleCnt="0"/>
      <dgm:spPr/>
    </dgm:pt>
    <dgm:pt modelId="{1AC2D5E7-B788-43E5-8EC6-CA744892935F}" type="pres">
      <dgm:prSet presAssocID="{344A4F9C-2FC9-476D-9C41-3BEA8E765A32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1B5AC65-095F-422C-ACF2-E1BFBE220623}" type="presOf" srcId="{A77590BD-2862-497E-B955-37DA5D0E3B0D}" destId="{2D684CBA-B1E8-45A5-AF99-4D9B118FFB24}" srcOrd="0" destOrd="0" presId="urn:microsoft.com/office/officeart/2005/8/layout/vList2"/>
    <dgm:cxn modelId="{4D28A15F-D156-4DEE-A9DF-DB5F05B508A9}" type="presOf" srcId="{8F2B61AE-377B-4209-9790-5744E28F25FD}" destId="{E377939F-8F5C-49BA-8554-9B414228B318}" srcOrd="0" destOrd="0" presId="urn:microsoft.com/office/officeart/2005/8/layout/vList2"/>
    <dgm:cxn modelId="{789845F0-6DE9-455C-BD34-C5E5BE26991E}" type="presOf" srcId="{0D625EB2-713B-4F4F-B080-711E15DF1CAC}" destId="{46F2B490-FDD4-4F25-9978-DE5226BAE6AC}" srcOrd="0" destOrd="0" presId="urn:microsoft.com/office/officeart/2005/8/layout/vList2"/>
    <dgm:cxn modelId="{79083B93-8CEF-4A6E-B519-8396B68BAB6D}" srcId="{0D625EB2-713B-4F4F-B080-711E15DF1CAC}" destId="{344A4F9C-2FC9-476D-9C41-3BEA8E765A32}" srcOrd="3" destOrd="0" parTransId="{D567B72A-BBD9-4E0A-804D-6389BE76B1C1}" sibTransId="{83BE7F0B-4AF5-4E3D-85F0-10E77B667F87}"/>
    <dgm:cxn modelId="{668EC2B0-D0D3-4D2D-8A88-C78992322CAC}" type="presOf" srcId="{F287F6D1-31BB-4C32-BA08-41C3C7EFFAF7}" destId="{B265AFF7-29DE-47B1-ABBA-A908E05EE2BD}" srcOrd="0" destOrd="0" presId="urn:microsoft.com/office/officeart/2005/8/layout/vList2"/>
    <dgm:cxn modelId="{2086FA90-F7B3-46ED-A579-08F7CF61A9ED}" srcId="{0D625EB2-713B-4F4F-B080-711E15DF1CAC}" destId="{8F2B61AE-377B-4209-9790-5744E28F25FD}" srcOrd="1" destOrd="0" parTransId="{2D435A32-6FED-459D-8178-904D5BED79EC}" sibTransId="{E3B3CB9D-5E90-4785-BD2C-761BFE07F328}"/>
    <dgm:cxn modelId="{D33429B6-B41E-4B8D-B58E-B331B91136F1}" srcId="{0D625EB2-713B-4F4F-B080-711E15DF1CAC}" destId="{F287F6D1-31BB-4C32-BA08-41C3C7EFFAF7}" srcOrd="0" destOrd="0" parTransId="{4BD3B3C7-B99B-4B98-A99E-8B1CDA256F32}" sibTransId="{0CB8C1D2-C8A2-444F-9F9A-22EC34A39C8C}"/>
    <dgm:cxn modelId="{CB41C191-EFBD-4A44-B769-1D0831DAD61A}" srcId="{0D625EB2-713B-4F4F-B080-711E15DF1CAC}" destId="{A77590BD-2862-497E-B955-37DA5D0E3B0D}" srcOrd="2" destOrd="0" parTransId="{E61C3058-30A0-4282-9DEC-C3A8C15F817B}" sibTransId="{729067D0-9FA4-42F0-BD4E-53C6392805C8}"/>
    <dgm:cxn modelId="{FD531116-D1EA-4971-A533-291646382329}" type="presOf" srcId="{344A4F9C-2FC9-476D-9C41-3BEA8E765A32}" destId="{1AC2D5E7-B788-43E5-8EC6-CA744892935F}" srcOrd="0" destOrd="0" presId="urn:microsoft.com/office/officeart/2005/8/layout/vList2"/>
    <dgm:cxn modelId="{BDD7ADC9-F17A-44EF-ACC7-61A3D69950D7}" type="presParOf" srcId="{46F2B490-FDD4-4F25-9978-DE5226BAE6AC}" destId="{B265AFF7-29DE-47B1-ABBA-A908E05EE2BD}" srcOrd="0" destOrd="0" presId="urn:microsoft.com/office/officeart/2005/8/layout/vList2"/>
    <dgm:cxn modelId="{4B7F28AB-2562-43A0-93AA-A21512736616}" type="presParOf" srcId="{46F2B490-FDD4-4F25-9978-DE5226BAE6AC}" destId="{02AD39C0-15F9-43A3-8BF2-CAD761E45335}" srcOrd="1" destOrd="0" presId="urn:microsoft.com/office/officeart/2005/8/layout/vList2"/>
    <dgm:cxn modelId="{61A41C66-1E5B-462D-8E59-2755A1F509AB}" type="presParOf" srcId="{46F2B490-FDD4-4F25-9978-DE5226BAE6AC}" destId="{E377939F-8F5C-49BA-8554-9B414228B318}" srcOrd="2" destOrd="0" presId="urn:microsoft.com/office/officeart/2005/8/layout/vList2"/>
    <dgm:cxn modelId="{FE9528A6-572B-44A5-8839-3EEC5BE2F3CA}" type="presParOf" srcId="{46F2B490-FDD4-4F25-9978-DE5226BAE6AC}" destId="{7D98B819-1057-4F22-9A6A-CC8E0DC4FBFA}" srcOrd="3" destOrd="0" presId="urn:microsoft.com/office/officeart/2005/8/layout/vList2"/>
    <dgm:cxn modelId="{891E006C-2389-4344-9E48-FBA0404DFBE4}" type="presParOf" srcId="{46F2B490-FDD4-4F25-9978-DE5226BAE6AC}" destId="{2D684CBA-B1E8-45A5-AF99-4D9B118FFB24}" srcOrd="4" destOrd="0" presId="urn:microsoft.com/office/officeart/2005/8/layout/vList2"/>
    <dgm:cxn modelId="{BE3FD6FC-CF9D-48F4-9D9F-0C4A59EB372B}" type="presParOf" srcId="{46F2B490-FDD4-4F25-9978-DE5226BAE6AC}" destId="{97637189-4774-4B19-84AB-3ACDE0E2434F}" srcOrd="5" destOrd="0" presId="urn:microsoft.com/office/officeart/2005/8/layout/vList2"/>
    <dgm:cxn modelId="{8027558E-6D40-48A0-9D22-D9D949D4B441}" type="presParOf" srcId="{46F2B490-FDD4-4F25-9978-DE5226BAE6AC}" destId="{1AC2D5E7-B788-43E5-8EC6-CA744892935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4109313-ED6A-43F1-B44A-2DB1D7D7618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8B685B77-EC16-404D-9AF6-997E8C996F98}">
      <dgm:prSet/>
      <dgm:spPr/>
      <dgm:t>
        <a:bodyPr/>
        <a:lstStyle/>
        <a:p>
          <a:pPr rtl="0"/>
          <a:r>
            <a:rPr lang="it-IT" dirty="0" smtClean="0"/>
            <a:t>La strategia del Gattopardo</a:t>
          </a:r>
          <a:endParaRPr lang="it-IT" dirty="0"/>
        </a:p>
      </dgm:t>
    </dgm:pt>
    <dgm:pt modelId="{AAF3195B-96A4-4559-9B43-0816CD6748EA}" type="parTrans" cxnId="{C3BA0779-D23A-4068-B271-D6243F1918CA}">
      <dgm:prSet/>
      <dgm:spPr/>
      <dgm:t>
        <a:bodyPr/>
        <a:lstStyle/>
        <a:p>
          <a:endParaRPr lang="it-IT"/>
        </a:p>
      </dgm:t>
    </dgm:pt>
    <dgm:pt modelId="{46E9CF11-5BD9-4800-9EA3-C99A6DA7A8F1}" type="sibTrans" cxnId="{C3BA0779-D23A-4068-B271-D6243F1918CA}">
      <dgm:prSet/>
      <dgm:spPr/>
      <dgm:t>
        <a:bodyPr/>
        <a:lstStyle/>
        <a:p>
          <a:endParaRPr lang="it-IT"/>
        </a:p>
      </dgm:t>
    </dgm:pt>
    <dgm:pt modelId="{60DFE7AB-5036-47D2-BEB8-B9022315CDE1}">
      <dgm:prSet/>
      <dgm:spPr/>
      <dgm:t>
        <a:bodyPr/>
        <a:lstStyle/>
        <a:p>
          <a:pPr rtl="0"/>
          <a:r>
            <a:rPr lang="it-IT" smtClean="0"/>
            <a:t>La sindrome del «grande comune» e l’esigenza di una istituzione al servizio di ………</a:t>
          </a:r>
          <a:endParaRPr lang="it-IT"/>
        </a:p>
      </dgm:t>
    </dgm:pt>
    <dgm:pt modelId="{D0063D8F-224A-4E1A-8505-EC94B56EE982}" type="parTrans" cxnId="{5402AE1E-78DD-4E0B-B2DF-467F8EBD8149}">
      <dgm:prSet/>
      <dgm:spPr/>
      <dgm:t>
        <a:bodyPr/>
        <a:lstStyle/>
        <a:p>
          <a:endParaRPr lang="it-IT"/>
        </a:p>
      </dgm:t>
    </dgm:pt>
    <dgm:pt modelId="{E13F36D9-E5F3-4459-A194-FA456FE59FC7}" type="sibTrans" cxnId="{5402AE1E-78DD-4E0B-B2DF-467F8EBD8149}">
      <dgm:prSet/>
      <dgm:spPr/>
      <dgm:t>
        <a:bodyPr/>
        <a:lstStyle/>
        <a:p>
          <a:endParaRPr lang="it-IT"/>
        </a:p>
      </dgm:t>
    </dgm:pt>
    <dgm:pt modelId="{8AFC4D83-A8B3-442E-B184-618C22DB370A}">
      <dgm:prSet/>
      <dgm:spPr/>
      <dgm:t>
        <a:bodyPr/>
        <a:lstStyle/>
        <a:p>
          <a:pPr rtl="0"/>
          <a:r>
            <a:rPr lang="it-IT" dirty="0" smtClean="0"/>
            <a:t>Un dibattito amministrativo e non politico – sociale</a:t>
          </a:r>
          <a:endParaRPr lang="it-IT" dirty="0"/>
        </a:p>
      </dgm:t>
    </dgm:pt>
    <dgm:pt modelId="{8600FB8F-47EC-4170-8D68-69B6C95348BC}" type="parTrans" cxnId="{14FF139A-DE31-4125-AB27-D52DB2C13089}">
      <dgm:prSet/>
      <dgm:spPr/>
      <dgm:t>
        <a:bodyPr/>
        <a:lstStyle/>
        <a:p>
          <a:endParaRPr lang="it-IT"/>
        </a:p>
      </dgm:t>
    </dgm:pt>
    <dgm:pt modelId="{3C93D987-8252-48EA-B5A7-041CF99B3DE8}" type="sibTrans" cxnId="{14FF139A-DE31-4125-AB27-D52DB2C13089}">
      <dgm:prSet/>
      <dgm:spPr/>
      <dgm:t>
        <a:bodyPr/>
        <a:lstStyle/>
        <a:p>
          <a:endParaRPr lang="it-IT"/>
        </a:p>
      </dgm:t>
    </dgm:pt>
    <dgm:pt modelId="{9F23FC88-0DD0-44EA-B65A-E79F12CD19A6}" type="pres">
      <dgm:prSet presAssocID="{F4109313-ED6A-43F1-B44A-2DB1D7D7618C}" presName="linear" presStyleCnt="0">
        <dgm:presLayoutVars>
          <dgm:animLvl val="lvl"/>
          <dgm:resizeHandles val="exact"/>
        </dgm:presLayoutVars>
      </dgm:prSet>
      <dgm:spPr/>
    </dgm:pt>
    <dgm:pt modelId="{273259F3-B3F2-45A0-BE45-DEDA4B93EA52}" type="pres">
      <dgm:prSet presAssocID="{8B685B77-EC16-404D-9AF6-997E8C996F9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CBFCE2A-C4CC-456D-AAFE-32172CBDB7BB}" type="pres">
      <dgm:prSet presAssocID="{46E9CF11-5BD9-4800-9EA3-C99A6DA7A8F1}" presName="spacer" presStyleCnt="0"/>
      <dgm:spPr/>
    </dgm:pt>
    <dgm:pt modelId="{65985B13-B426-400A-9F37-908ECD54159B}" type="pres">
      <dgm:prSet presAssocID="{60DFE7AB-5036-47D2-BEB8-B9022315CDE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28F9782-3F8F-4557-8C78-6A5242AA29A2}" type="pres">
      <dgm:prSet presAssocID="{E13F36D9-E5F3-4459-A194-FA456FE59FC7}" presName="spacer" presStyleCnt="0"/>
      <dgm:spPr/>
    </dgm:pt>
    <dgm:pt modelId="{D93B64DF-4F73-4B8B-8C27-B7FEBF12168C}" type="pres">
      <dgm:prSet presAssocID="{8AFC4D83-A8B3-442E-B184-618C22DB370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65ECF63-2265-4B32-8E22-777CA1D80359}" type="presOf" srcId="{F4109313-ED6A-43F1-B44A-2DB1D7D7618C}" destId="{9F23FC88-0DD0-44EA-B65A-E79F12CD19A6}" srcOrd="0" destOrd="0" presId="urn:microsoft.com/office/officeart/2005/8/layout/vList2"/>
    <dgm:cxn modelId="{2753884D-73D5-47F1-81C3-E29B3CC2384F}" type="presOf" srcId="{60DFE7AB-5036-47D2-BEB8-B9022315CDE1}" destId="{65985B13-B426-400A-9F37-908ECD54159B}" srcOrd="0" destOrd="0" presId="urn:microsoft.com/office/officeart/2005/8/layout/vList2"/>
    <dgm:cxn modelId="{14FF139A-DE31-4125-AB27-D52DB2C13089}" srcId="{F4109313-ED6A-43F1-B44A-2DB1D7D7618C}" destId="{8AFC4D83-A8B3-442E-B184-618C22DB370A}" srcOrd="2" destOrd="0" parTransId="{8600FB8F-47EC-4170-8D68-69B6C95348BC}" sibTransId="{3C93D987-8252-48EA-B5A7-041CF99B3DE8}"/>
    <dgm:cxn modelId="{5402AE1E-78DD-4E0B-B2DF-467F8EBD8149}" srcId="{F4109313-ED6A-43F1-B44A-2DB1D7D7618C}" destId="{60DFE7AB-5036-47D2-BEB8-B9022315CDE1}" srcOrd="1" destOrd="0" parTransId="{D0063D8F-224A-4E1A-8505-EC94B56EE982}" sibTransId="{E13F36D9-E5F3-4459-A194-FA456FE59FC7}"/>
    <dgm:cxn modelId="{825CCAF9-2B65-4E52-A7A3-E886D9C403FF}" type="presOf" srcId="{8AFC4D83-A8B3-442E-B184-618C22DB370A}" destId="{D93B64DF-4F73-4B8B-8C27-B7FEBF12168C}" srcOrd="0" destOrd="0" presId="urn:microsoft.com/office/officeart/2005/8/layout/vList2"/>
    <dgm:cxn modelId="{C3BA0779-D23A-4068-B271-D6243F1918CA}" srcId="{F4109313-ED6A-43F1-B44A-2DB1D7D7618C}" destId="{8B685B77-EC16-404D-9AF6-997E8C996F98}" srcOrd="0" destOrd="0" parTransId="{AAF3195B-96A4-4559-9B43-0816CD6748EA}" sibTransId="{46E9CF11-5BD9-4800-9EA3-C99A6DA7A8F1}"/>
    <dgm:cxn modelId="{D084F912-FB84-4992-9A83-2CA7EC475323}" type="presOf" srcId="{8B685B77-EC16-404D-9AF6-997E8C996F98}" destId="{273259F3-B3F2-45A0-BE45-DEDA4B93EA52}" srcOrd="0" destOrd="0" presId="urn:microsoft.com/office/officeart/2005/8/layout/vList2"/>
    <dgm:cxn modelId="{E8CABCB5-CAE6-4EF1-AF9E-AFE614F33A73}" type="presParOf" srcId="{9F23FC88-0DD0-44EA-B65A-E79F12CD19A6}" destId="{273259F3-B3F2-45A0-BE45-DEDA4B93EA52}" srcOrd="0" destOrd="0" presId="urn:microsoft.com/office/officeart/2005/8/layout/vList2"/>
    <dgm:cxn modelId="{9A9C6396-24BC-4410-B85B-1BDCF32096B0}" type="presParOf" srcId="{9F23FC88-0DD0-44EA-B65A-E79F12CD19A6}" destId="{9CBFCE2A-C4CC-456D-AAFE-32172CBDB7BB}" srcOrd="1" destOrd="0" presId="urn:microsoft.com/office/officeart/2005/8/layout/vList2"/>
    <dgm:cxn modelId="{CE3951DB-8701-40CF-A5BD-E93ACC7859E8}" type="presParOf" srcId="{9F23FC88-0DD0-44EA-B65A-E79F12CD19A6}" destId="{65985B13-B426-400A-9F37-908ECD54159B}" srcOrd="2" destOrd="0" presId="urn:microsoft.com/office/officeart/2005/8/layout/vList2"/>
    <dgm:cxn modelId="{8E917C44-239D-4E6C-9856-EE3D87FECA39}" type="presParOf" srcId="{9F23FC88-0DD0-44EA-B65A-E79F12CD19A6}" destId="{E28F9782-3F8F-4557-8C78-6A5242AA29A2}" srcOrd="3" destOrd="0" presId="urn:microsoft.com/office/officeart/2005/8/layout/vList2"/>
    <dgm:cxn modelId="{7F04DD8F-B33B-4088-BE66-319A9F408801}" type="presParOf" srcId="{9F23FC88-0DD0-44EA-B65A-E79F12CD19A6}" destId="{D93B64DF-4F73-4B8B-8C27-B7FEBF12168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08C290-9449-4E84-8356-4C0F3F1279B5}">
      <dsp:nvSpPr>
        <dsp:cNvPr id="0" name=""/>
        <dsp:cNvSpPr/>
      </dsp:nvSpPr>
      <dsp:spPr>
        <a:xfrm rot="5400000">
          <a:off x="782470" y="1551195"/>
          <a:ext cx="1410267" cy="2974031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C817B-9836-40BC-9A8C-77E51BB29EBB}">
      <dsp:nvSpPr>
        <dsp:cNvPr id="0" name=""/>
        <dsp:cNvSpPr/>
      </dsp:nvSpPr>
      <dsp:spPr>
        <a:xfrm>
          <a:off x="260366" y="2566028"/>
          <a:ext cx="2691963" cy="18570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Come territorio e dal punto di vista amministrativo sostituisce la Provincia</a:t>
          </a:r>
          <a:endParaRPr lang="it-IT" sz="2400" kern="1200" dirty="0"/>
        </a:p>
      </dsp:txBody>
      <dsp:txXfrm>
        <a:off x="260366" y="2566028"/>
        <a:ext cx="2691963" cy="1857052"/>
      </dsp:txXfrm>
    </dsp:sp>
    <dsp:sp modelId="{B7B2C4CF-087F-4B87-A9A1-C854D8EE0DA9}">
      <dsp:nvSpPr>
        <dsp:cNvPr id="0" name=""/>
        <dsp:cNvSpPr/>
      </dsp:nvSpPr>
      <dsp:spPr>
        <a:xfrm>
          <a:off x="2265903" y="1692121"/>
          <a:ext cx="399730" cy="399730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7ED378-0FD4-4995-AF2A-B6D4727D9DF3}">
      <dsp:nvSpPr>
        <dsp:cNvPr id="0" name=""/>
        <dsp:cNvSpPr/>
      </dsp:nvSpPr>
      <dsp:spPr>
        <a:xfrm rot="5400000">
          <a:off x="3716701" y="1223109"/>
          <a:ext cx="1410267" cy="2346653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B89E7C-A582-4F3A-BAC1-3495EFCA4E0C}">
      <dsp:nvSpPr>
        <dsp:cNvPr id="0" name=""/>
        <dsp:cNvSpPr/>
      </dsp:nvSpPr>
      <dsp:spPr>
        <a:xfrm>
          <a:off x="3456377" y="1944216"/>
          <a:ext cx="2647537" cy="18570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ma ha ben altra forma di rappresentanza: federale</a:t>
          </a:r>
          <a:endParaRPr lang="it-IT" sz="2400" kern="1200" dirty="0"/>
        </a:p>
      </dsp:txBody>
      <dsp:txXfrm>
        <a:off x="3456377" y="1944216"/>
        <a:ext cx="2647537" cy="1857052"/>
      </dsp:txXfrm>
    </dsp:sp>
    <dsp:sp modelId="{8D4BB5DC-6D4C-4AC1-92EC-695A73503FC1}">
      <dsp:nvSpPr>
        <dsp:cNvPr id="0" name=""/>
        <dsp:cNvSpPr/>
      </dsp:nvSpPr>
      <dsp:spPr>
        <a:xfrm>
          <a:off x="5200133" y="1050346"/>
          <a:ext cx="399730" cy="399730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D95798-9837-42F9-ADA1-EC67BCF29747}">
      <dsp:nvSpPr>
        <dsp:cNvPr id="0" name=""/>
        <dsp:cNvSpPr/>
      </dsp:nvSpPr>
      <dsp:spPr>
        <a:xfrm rot="5400000">
          <a:off x="6901223" y="581333"/>
          <a:ext cx="1410267" cy="2346653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188604-0F14-4775-AE76-43533F5891FD}">
      <dsp:nvSpPr>
        <dsp:cNvPr id="0" name=""/>
        <dsp:cNvSpPr/>
      </dsp:nvSpPr>
      <dsp:spPr>
        <a:xfrm>
          <a:off x="6665815" y="1282477"/>
          <a:ext cx="2118571" cy="18570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e ben altre funzioni stabilite statalmente</a:t>
          </a:r>
          <a:endParaRPr lang="it-IT" sz="2400" kern="1200" dirty="0"/>
        </a:p>
      </dsp:txBody>
      <dsp:txXfrm>
        <a:off x="6665815" y="1282477"/>
        <a:ext cx="2118571" cy="18570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65AFF7-29DE-47B1-ABBA-A908E05EE2BD}">
      <dsp:nvSpPr>
        <dsp:cNvPr id="0" name=""/>
        <dsp:cNvSpPr/>
      </dsp:nvSpPr>
      <dsp:spPr>
        <a:xfrm>
          <a:off x="0" y="87259"/>
          <a:ext cx="8435280" cy="121753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smtClean="0"/>
            <a:t>Da un modello di rappresentanza diretta ad un modello di rappresentanza federale;</a:t>
          </a:r>
          <a:endParaRPr lang="it-IT" sz="2000" kern="1200"/>
        </a:p>
      </dsp:txBody>
      <dsp:txXfrm>
        <a:off x="59435" y="146694"/>
        <a:ext cx="8316410" cy="1098661"/>
      </dsp:txXfrm>
    </dsp:sp>
    <dsp:sp modelId="{E377939F-8F5C-49BA-8554-9B414228B318}">
      <dsp:nvSpPr>
        <dsp:cNvPr id="0" name=""/>
        <dsp:cNvSpPr/>
      </dsp:nvSpPr>
      <dsp:spPr>
        <a:xfrm>
          <a:off x="0" y="1362390"/>
          <a:ext cx="8435280" cy="121753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smtClean="0"/>
            <a:t>Governano le comunità locali tramite i loro rappresentanti sindaci e consiglieri comunali;</a:t>
          </a:r>
          <a:endParaRPr lang="it-IT" sz="2000" kern="1200"/>
        </a:p>
      </dsp:txBody>
      <dsp:txXfrm>
        <a:off x="59435" y="1421825"/>
        <a:ext cx="8316410" cy="1098661"/>
      </dsp:txXfrm>
    </dsp:sp>
    <dsp:sp modelId="{2D684CBA-B1E8-45A5-AF99-4D9B118FFB24}">
      <dsp:nvSpPr>
        <dsp:cNvPr id="0" name=""/>
        <dsp:cNvSpPr/>
      </dsp:nvSpPr>
      <dsp:spPr>
        <a:xfrm>
          <a:off x="0" y="2637521"/>
          <a:ext cx="8435280" cy="121753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smtClean="0"/>
            <a:t>Attraverso tre organi: Sindaco Metropolitano -Consiglio metropolitano - Conferenza metropolitana;</a:t>
          </a:r>
          <a:endParaRPr lang="it-IT" sz="2000" kern="1200"/>
        </a:p>
      </dsp:txBody>
      <dsp:txXfrm>
        <a:off x="59435" y="2696956"/>
        <a:ext cx="8316410" cy="1098661"/>
      </dsp:txXfrm>
    </dsp:sp>
    <dsp:sp modelId="{1AC2D5E7-B788-43E5-8EC6-CA744892935F}">
      <dsp:nvSpPr>
        <dsp:cNvPr id="0" name=""/>
        <dsp:cNvSpPr/>
      </dsp:nvSpPr>
      <dsp:spPr>
        <a:xfrm>
          <a:off x="0" y="3912652"/>
          <a:ext cx="8435280" cy="121753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smtClean="0"/>
            <a:t>Sulla base di uno statuto (metropolitano) che definisce ruoli, funzioni, rapporti all’interno della città metropolitana, eventuale articolazione strutturale)</a:t>
          </a:r>
          <a:endParaRPr lang="it-IT" sz="2000" kern="1200"/>
        </a:p>
      </dsp:txBody>
      <dsp:txXfrm>
        <a:off x="59435" y="3972087"/>
        <a:ext cx="8316410" cy="10986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3259F3-B3F2-45A0-BE45-DEDA4B93EA52}">
      <dsp:nvSpPr>
        <dsp:cNvPr id="0" name=""/>
        <dsp:cNvSpPr/>
      </dsp:nvSpPr>
      <dsp:spPr>
        <a:xfrm>
          <a:off x="0" y="490694"/>
          <a:ext cx="8229600" cy="123632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900" kern="1200" dirty="0" smtClean="0"/>
            <a:t>La strategia del Gattopardo</a:t>
          </a:r>
          <a:endParaRPr lang="it-IT" sz="2900" kern="1200" dirty="0"/>
        </a:p>
      </dsp:txBody>
      <dsp:txXfrm>
        <a:off x="60352" y="551046"/>
        <a:ext cx="8108896" cy="1115620"/>
      </dsp:txXfrm>
    </dsp:sp>
    <dsp:sp modelId="{65985B13-B426-400A-9F37-908ECD54159B}">
      <dsp:nvSpPr>
        <dsp:cNvPr id="0" name=""/>
        <dsp:cNvSpPr/>
      </dsp:nvSpPr>
      <dsp:spPr>
        <a:xfrm>
          <a:off x="0" y="1810539"/>
          <a:ext cx="8229600" cy="1236324"/>
        </a:xfrm>
        <a:prstGeom prst="roundRect">
          <a:avLst/>
        </a:prstGeom>
        <a:solidFill>
          <a:schemeClr val="accent2">
            <a:hueOff val="899978"/>
            <a:satOff val="24292"/>
            <a:lumOff val="255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900" kern="1200" smtClean="0"/>
            <a:t>La sindrome del «grande comune» e l’esigenza di una istituzione al servizio di ………</a:t>
          </a:r>
          <a:endParaRPr lang="it-IT" sz="2900" kern="1200"/>
        </a:p>
      </dsp:txBody>
      <dsp:txXfrm>
        <a:off x="60352" y="1870891"/>
        <a:ext cx="8108896" cy="1115620"/>
      </dsp:txXfrm>
    </dsp:sp>
    <dsp:sp modelId="{D93B64DF-4F73-4B8B-8C27-B7FEBF12168C}">
      <dsp:nvSpPr>
        <dsp:cNvPr id="0" name=""/>
        <dsp:cNvSpPr/>
      </dsp:nvSpPr>
      <dsp:spPr>
        <a:xfrm>
          <a:off x="0" y="3130383"/>
          <a:ext cx="8229600" cy="1236324"/>
        </a:xfrm>
        <a:prstGeom prst="roundRect">
          <a:avLst/>
        </a:prstGeom>
        <a:solidFill>
          <a:schemeClr val="accent2">
            <a:hueOff val="1799955"/>
            <a:satOff val="48584"/>
            <a:lumOff val="5099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900" kern="1200" dirty="0" smtClean="0"/>
            <a:t>Un dibattito amministrativo e non politico – sociale</a:t>
          </a:r>
          <a:endParaRPr lang="it-IT" sz="2900" kern="1200" dirty="0"/>
        </a:p>
      </dsp:txBody>
      <dsp:txXfrm>
        <a:off x="60352" y="3190735"/>
        <a:ext cx="8108896" cy="11156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C4517-0D11-4EAC-8128-B888CEB39DE8}" type="datetimeFigureOut">
              <a:rPr lang="it-IT" smtClean="0"/>
              <a:t>20/03/2014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E0DAF-CBE4-4EDA-B3A7-7A13047B1A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4055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E0DAF-CBE4-4EDA-B3A7-7A13047B1A4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0945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E0DAF-CBE4-4EDA-B3A7-7A13047B1A4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212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E0DAF-CBE4-4EDA-B3A7-7A13047B1A49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2187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E0DAF-CBE4-4EDA-B3A7-7A13047B1A49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9424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E0DAF-CBE4-4EDA-B3A7-7A13047B1A49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27030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E0DAF-CBE4-4EDA-B3A7-7A13047B1A49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90734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E0DAF-CBE4-4EDA-B3A7-7A13047B1A49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21262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E0DAF-CBE4-4EDA-B3A7-7A13047B1A49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48109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E0DAF-CBE4-4EDA-B3A7-7A13047B1A49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4973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3/20/2014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3/20/2014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3/20/2014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3/20/2014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3/20/2014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2800" b="1" dirty="0"/>
              <a:t>IL RUOLO DELLE UNIONI</a:t>
            </a:r>
            <a:br>
              <a:rPr lang="it-IT" sz="2800" b="1" dirty="0"/>
            </a:br>
            <a:r>
              <a:rPr lang="it-IT" sz="2800" b="1" dirty="0"/>
              <a:t>NELLA FUTURA CITTA’ METROPOLITANA</a:t>
            </a:r>
            <a:br>
              <a:rPr lang="it-IT" sz="2800" b="1" dirty="0"/>
            </a:br>
            <a:r>
              <a:rPr lang="it-IT" sz="2800" b="1" dirty="0"/>
              <a:t>Lo sviluppo presente e futuro dell’Unione Reno </a:t>
            </a:r>
            <a:r>
              <a:rPr lang="it-IT" sz="2800" b="1" dirty="0" smtClean="0"/>
              <a:t>Galliera</a:t>
            </a:r>
            <a:br>
              <a:rPr lang="it-IT" sz="2800" b="1" dirty="0" smtClean="0"/>
            </a:br>
            <a:r>
              <a:rPr lang="it-IT" sz="2800" b="1" dirty="0"/>
              <a:t/>
            </a:r>
            <a:br>
              <a:rPr lang="it-IT" sz="2800" b="1" dirty="0"/>
            </a:b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it-IT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it-IT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Evoluzione </a:t>
            </a:r>
            <a:r>
              <a:rPr lang="it-IT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del quadro normativo</a:t>
            </a:r>
            <a:endParaRPr lang="it-IT" sz="6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giovanni</a:t>
            </a:r>
            <a:r>
              <a:rPr lang="it-IT" dirty="0" smtClean="0"/>
              <a:t> </a:t>
            </a:r>
            <a:r>
              <a:rPr lang="it-IT" dirty="0" err="1" smtClean="0"/>
              <a:t>xilo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3/20/2014</a:t>
            </a:fld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36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88640"/>
            <a:ext cx="8892480" cy="764704"/>
          </a:xfrm>
        </p:spPr>
        <p:txBody>
          <a:bodyPr/>
          <a:lstStyle/>
          <a:p>
            <a:r>
              <a:rPr lang="it-IT" sz="4000" b="1" dirty="0" smtClean="0"/>
              <a:t>Quadro normativo e conseguenze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1256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it-IT" sz="2200" dirty="0" smtClean="0"/>
              <a:t>Il DDL1212 (Del Rio) incide sugli assetti dei comuni, delle unioni dei comuni, delle fusioni, delle province e delle città metropolitane (istituendole);</a:t>
            </a:r>
          </a:p>
          <a:p>
            <a:pPr>
              <a:spcAft>
                <a:spcPts val="1200"/>
              </a:spcAft>
            </a:pPr>
            <a:r>
              <a:rPr lang="it-IT" sz="2200" dirty="0" smtClean="0"/>
              <a:t>Di conseguenza incide su quasi tutte le funzioni da questi enti svolte oltre alla Regione;</a:t>
            </a:r>
          </a:p>
          <a:p>
            <a:pPr>
              <a:spcAft>
                <a:spcPts val="1200"/>
              </a:spcAft>
            </a:pPr>
            <a:r>
              <a:rPr lang="it-IT" sz="2200" dirty="0" smtClean="0"/>
              <a:t>Un programma di riordino apparentemente semplice in realtà con molteplici effetti a catena;</a:t>
            </a:r>
          </a:p>
          <a:p>
            <a:pPr>
              <a:spcAft>
                <a:spcPts val="1200"/>
              </a:spcAft>
            </a:pPr>
            <a:r>
              <a:rPr lang="it-IT" sz="2200" dirty="0" smtClean="0"/>
              <a:t>Con una tempistica di realizzazione da quattrocentista;</a:t>
            </a:r>
          </a:p>
          <a:p>
            <a:pPr>
              <a:spcAft>
                <a:spcPts val="1200"/>
              </a:spcAft>
            </a:pPr>
            <a:r>
              <a:rPr lang="it-IT" sz="2200" dirty="0" smtClean="0"/>
              <a:t>Con enormi potenzialità strutturali, economiche e funzionali;</a:t>
            </a:r>
          </a:p>
          <a:p>
            <a:pPr>
              <a:spcAft>
                <a:spcPts val="1200"/>
              </a:spcAft>
            </a:pPr>
            <a:r>
              <a:rPr lang="it-IT" sz="2200" dirty="0" smtClean="0"/>
              <a:t>E qualche rischio……..</a:t>
            </a:r>
            <a:endParaRPr lang="it-IT" sz="22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3/20/2014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85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3381" y="764704"/>
            <a:ext cx="8712968" cy="836712"/>
          </a:xfrm>
        </p:spPr>
        <p:txBody>
          <a:bodyPr/>
          <a:lstStyle/>
          <a:p>
            <a:pPr algn="l"/>
            <a:r>
              <a:rPr lang="it-IT" sz="4000" b="1" dirty="0" smtClean="0"/>
              <a:t>La costituzione della città metropolitana</a:t>
            </a:r>
            <a:endParaRPr lang="it-IT" sz="4000" b="1" dirty="0"/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8779789"/>
              </p:ext>
            </p:extLst>
          </p:nvPr>
        </p:nvGraphicFramePr>
        <p:xfrm>
          <a:off x="179512" y="908720"/>
          <a:ext cx="878497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3/20/2014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553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it-IT" dirty="0" smtClean="0"/>
              <a:t>Rappresentanza federale</a:t>
            </a:r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2064040"/>
              </p:ext>
            </p:extLst>
          </p:nvPr>
        </p:nvGraphicFramePr>
        <p:xfrm>
          <a:off x="251520" y="908720"/>
          <a:ext cx="8435280" cy="5217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3/20/2014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254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/>
          <a:lstStyle/>
          <a:p>
            <a:r>
              <a:rPr lang="it-IT" sz="3200" dirty="0" smtClean="0"/>
              <a:t>Le funzioni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692696"/>
            <a:ext cx="8892480" cy="5760640"/>
          </a:xfrm>
        </p:spPr>
        <p:txBody>
          <a:bodyPr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it-IT" sz="1700" i="1" dirty="0"/>
              <a:t>a)</a:t>
            </a:r>
            <a:r>
              <a:rPr lang="it-IT" sz="1700" dirty="0"/>
              <a:t> </a:t>
            </a:r>
            <a:r>
              <a:rPr lang="it-IT" sz="1700" b="1" dirty="0"/>
              <a:t>adozione e aggiornamento annuale del piano strategico del territorio metropolitano</a:t>
            </a:r>
            <a:r>
              <a:rPr lang="it-IT" sz="1700" dirty="0"/>
              <a:t>, che costituisce atto di indirizzo per l'ente e per l'esercizio delle funzioni dei comuni e delle unioni dei comuni compresi nell'area, anche rispetto all'esercizio di funzioni delegate o assegnate dalle regioni;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it-IT" sz="1700" i="1" dirty="0" smtClean="0"/>
              <a:t>b</a:t>
            </a:r>
            <a:r>
              <a:rPr lang="it-IT" sz="1700" i="1" dirty="0"/>
              <a:t>)</a:t>
            </a:r>
            <a:r>
              <a:rPr lang="it-IT" sz="1700" dirty="0"/>
              <a:t> </a:t>
            </a:r>
            <a:r>
              <a:rPr lang="it-IT" sz="1700" b="1" dirty="0"/>
              <a:t>pianificazione territoriale generale</a:t>
            </a:r>
            <a:r>
              <a:rPr lang="it-IT" sz="1700" dirty="0"/>
              <a:t>, ivi comprese le strutture di comunicazione, le reti di servizi e delle infrastrutture di interesse della comunità metropolitana, anche fissando vincoli e obiettivi all'attività e all'esercizio delle funzioni dei comuni ricompresi nell'area;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it-IT" sz="1700" i="1" dirty="0" smtClean="0"/>
              <a:t>c</a:t>
            </a:r>
            <a:r>
              <a:rPr lang="it-IT" sz="1700" i="1" dirty="0"/>
              <a:t>)</a:t>
            </a:r>
            <a:r>
              <a:rPr lang="it-IT" sz="1700" dirty="0"/>
              <a:t> </a:t>
            </a:r>
            <a:r>
              <a:rPr lang="it-IT" sz="1700" b="1" dirty="0"/>
              <a:t>strutturazione di sistemi coordinati di gestione dei servizi pubblici</a:t>
            </a:r>
            <a:r>
              <a:rPr lang="it-IT" sz="1700" dirty="0"/>
              <a:t>, organizzazione dei servizi pubblici di interesse generale di ambito metropolitano;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it-IT" sz="1700" i="1" dirty="0" smtClean="0"/>
              <a:t>d</a:t>
            </a:r>
            <a:r>
              <a:rPr lang="it-IT" sz="1700" b="1" i="1" dirty="0"/>
              <a:t>)</a:t>
            </a:r>
            <a:r>
              <a:rPr lang="it-IT" sz="1700" b="1" dirty="0"/>
              <a:t> mobilità e viabilità</a:t>
            </a:r>
            <a:r>
              <a:rPr lang="it-IT" sz="1700" dirty="0"/>
              <a:t>, anche assicurando la compatibilità e la coerenza della pianificazione urbanistica comunale nell'ambito metropolitano;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it-IT" sz="1700" i="1" dirty="0" smtClean="0"/>
              <a:t>e</a:t>
            </a:r>
            <a:r>
              <a:rPr lang="it-IT" sz="1700" i="1" dirty="0"/>
              <a:t>)</a:t>
            </a:r>
            <a:r>
              <a:rPr lang="it-IT" sz="1700" dirty="0"/>
              <a:t> </a:t>
            </a:r>
            <a:r>
              <a:rPr lang="it-IT" sz="1700" b="1" dirty="0"/>
              <a:t>promozione e coordinamento dello sviluppo economico e sociale</a:t>
            </a:r>
            <a:r>
              <a:rPr lang="it-IT" sz="1700" dirty="0"/>
              <a:t>, anche assicurando sostegno e supporto alle attività economiche e di ricerca innovative e coerenti con la vocazione della città metropolitana come delineata nel piano strategico del territorio </a:t>
            </a:r>
            <a:endParaRPr lang="it-IT" sz="1700" dirty="0" smtClean="0"/>
          </a:p>
          <a:p>
            <a:pPr marL="0" indent="0">
              <a:spcAft>
                <a:spcPts val="1200"/>
              </a:spcAft>
              <a:buNone/>
            </a:pPr>
            <a:r>
              <a:rPr lang="it-IT" sz="1700" i="1" dirty="0" smtClean="0"/>
              <a:t>f</a:t>
            </a:r>
            <a:r>
              <a:rPr lang="it-IT" sz="1700" i="1" dirty="0"/>
              <a:t>)</a:t>
            </a:r>
            <a:r>
              <a:rPr lang="it-IT" sz="1700" dirty="0"/>
              <a:t> promozione e </a:t>
            </a:r>
            <a:r>
              <a:rPr lang="it-IT" sz="1700" b="1" dirty="0"/>
              <a:t>coordinamento dei sistemi di informatizzazione e di digitalizzazione </a:t>
            </a:r>
            <a:r>
              <a:rPr lang="it-IT" sz="1700" dirty="0"/>
              <a:t>in ambito metropolitano. </a:t>
            </a:r>
          </a:p>
          <a:p>
            <a:pPr>
              <a:spcAft>
                <a:spcPts val="1200"/>
              </a:spcAft>
            </a:pPr>
            <a:endParaRPr lang="it-IT" sz="17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3/20/2014</a:t>
            </a:fld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368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92696"/>
          </a:xfrm>
        </p:spPr>
        <p:txBody>
          <a:bodyPr/>
          <a:lstStyle/>
          <a:p>
            <a:r>
              <a:rPr lang="it-IT" sz="4400" dirty="0" smtClean="0"/>
              <a:t>Ma anche: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2016224"/>
          </a:xfrm>
        </p:spPr>
        <p:txBody>
          <a:bodyPr/>
          <a:lstStyle/>
          <a:p>
            <a:r>
              <a:rPr lang="it-IT" dirty="0" smtClean="0"/>
              <a:t>Rapporti con l’Europa e di conseguenza progettazione e gestione dei fondi strutturali di competenza;</a:t>
            </a:r>
          </a:p>
          <a:p>
            <a:r>
              <a:rPr lang="it-IT" dirty="0" smtClean="0"/>
              <a:t>Sviluppo e riorganizzazione dei servizi in una logica di economia di scala;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3/20/2014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467544" y="3068960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it-IT" sz="4400" dirty="0" smtClean="0"/>
              <a:t>Come:</a:t>
            </a:r>
            <a:endParaRPr lang="it-IT" sz="44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67544" y="3717032"/>
            <a:ext cx="8229600" cy="2016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it-IT" dirty="0" smtClean="0"/>
              <a:t>Saranno i sindaci e consiglieri, ovvero i comuni ha stabilire quali ulteriori funzioni gestire in una logica di economia di scala;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6407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it-IT" sz="4400" dirty="0" smtClean="0"/>
              <a:t>Le conseguenze strutturali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it-IT" dirty="0" smtClean="0"/>
              <a:t>Si dovrà/potrà dare vita ad un programma di riordino delle funzioni oggi provinciali e comunali che di fatto coinvolgerà i comuni, le unioni di comuni e la regione;</a:t>
            </a:r>
          </a:p>
          <a:p>
            <a:pPr>
              <a:spcAft>
                <a:spcPts val="1200"/>
              </a:spcAft>
            </a:pPr>
            <a:r>
              <a:rPr lang="it-IT" dirty="0" smtClean="0"/>
              <a:t>Privilegiando il principio della differenziazione e della sussidiarietà;</a:t>
            </a:r>
          </a:p>
          <a:p>
            <a:pPr>
              <a:spcAft>
                <a:spcPts val="1200"/>
              </a:spcAft>
            </a:pPr>
            <a:r>
              <a:rPr lang="it-IT" dirty="0" smtClean="0"/>
              <a:t>Cogliendo, la dove serve, l’occasione di semplificare servizi e procedure;</a:t>
            </a:r>
          </a:p>
          <a:p>
            <a:pPr>
              <a:spcAft>
                <a:spcPts val="1200"/>
              </a:spcAft>
            </a:pPr>
            <a:r>
              <a:rPr lang="it-IT" dirty="0" smtClean="0"/>
              <a:t>Con molta attenzione ad un processo di ottimizzazione dell’uso di risorse (</a:t>
            </a:r>
            <a:r>
              <a:rPr lang="it-IT" dirty="0" err="1" smtClean="0"/>
              <a:t>spending</a:t>
            </a:r>
            <a:r>
              <a:rPr lang="it-IT" dirty="0" smtClean="0"/>
              <a:t> </a:t>
            </a:r>
            <a:r>
              <a:rPr lang="it-IT" dirty="0" err="1" smtClean="0"/>
              <a:t>review</a:t>
            </a:r>
            <a:r>
              <a:rPr lang="it-IT" dirty="0" smtClean="0"/>
              <a:t>)</a:t>
            </a:r>
          </a:p>
          <a:p>
            <a:pPr>
              <a:spcAft>
                <a:spcPts val="1200"/>
              </a:spcAft>
            </a:pPr>
            <a:endParaRPr lang="it-IT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3/20/2014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177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48680"/>
          </a:xfrm>
        </p:spPr>
        <p:txBody>
          <a:bodyPr/>
          <a:lstStyle/>
          <a:p>
            <a:r>
              <a:rPr lang="it-IT" sz="4400" dirty="0" smtClean="0"/>
              <a:t>In pratica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620688"/>
            <a:ext cx="8712968" cy="5505475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it-IT" dirty="0" smtClean="0"/>
              <a:t>Sono 34 le missioni ed i programmi pubblici come da Bilancio dello Stato;</a:t>
            </a:r>
          </a:p>
          <a:p>
            <a:pPr>
              <a:spcAft>
                <a:spcPts val="600"/>
              </a:spcAft>
            </a:pPr>
            <a:r>
              <a:rPr lang="it-IT" dirty="0" smtClean="0"/>
              <a:t>16 di queste missioni vedono direttamente ed indirettamente coinvolte le province;</a:t>
            </a:r>
          </a:p>
          <a:p>
            <a:pPr>
              <a:spcAft>
                <a:spcPts val="600"/>
              </a:spcAft>
            </a:pPr>
            <a:r>
              <a:rPr lang="it-IT" dirty="0" smtClean="0"/>
              <a:t>Per esemplificare, nella nostra provincia:</a:t>
            </a:r>
          </a:p>
          <a:p>
            <a:pPr lvl="1">
              <a:spcAft>
                <a:spcPts val="600"/>
              </a:spcAft>
            </a:pPr>
            <a:r>
              <a:rPr lang="it-IT" sz="2000" dirty="0"/>
              <a:t>Agricoltura, caccia e pesca: 33 attività e 134 procedimenti</a:t>
            </a:r>
          </a:p>
          <a:p>
            <a:pPr lvl="1">
              <a:spcAft>
                <a:spcPts val="600"/>
              </a:spcAft>
            </a:pPr>
            <a:r>
              <a:rPr lang="it-IT" sz="2000" dirty="0"/>
              <a:t>Ambiente: 32 attività e 69 procedimenti</a:t>
            </a:r>
          </a:p>
          <a:p>
            <a:pPr lvl="1">
              <a:spcAft>
                <a:spcPts val="600"/>
              </a:spcAft>
            </a:pPr>
            <a:r>
              <a:rPr lang="it-IT" sz="2000" dirty="0"/>
              <a:t>Trasporti e viabilità: 31 attività e 117 procedimenti</a:t>
            </a:r>
          </a:p>
          <a:p>
            <a:pPr lvl="1">
              <a:spcAft>
                <a:spcPts val="600"/>
              </a:spcAft>
            </a:pPr>
            <a:r>
              <a:rPr lang="it-IT" sz="2000" dirty="0"/>
              <a:t>Politiche sociali: 16 attività e 15 procedimenti</a:t>
            </a:r>
          </a:p>
          <a:p>
            <a:pPr lvl="1">
              <a:spcAft>
                <a:spcPts val="600"/>
              </a:spcAft>
            </a:pPr>
            <a:r>
              <a:rPr lang="it-IT" sz="2000" dirty="0"/>
              <a:t>Governo del territorio e politiche abitative: 15 attività e 47 procedimenti</a:t>
            </a:r>
          </a:p>
          <a:p>
            <a:pPr lvl="1">
              <a:spcAft>
                <a:spcPts val="600"/>
              </a:spcAft>
            </a:pPr>
            <a:r>
              <a:rPr lang="it-IT" sz="2000" dirty="0"/>
              <a:t>Politiche del lavoro e formazione professionale: 14 attività e 25 procedimenti</a:t>
            </a:r>
          </a:p>
          <a:p>
            <a:pPr>
              <a:spcAft>
                <a:spcPts val="600"/>
              </a:spcAft>
            </a:pPr>
            <a:endParaRPr lang="it-IT" sz="28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3/20/2014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421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it-IT" dirty="0" smtClean="0"/>
              <a:t>I rischi</a:t>
            </a:r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9573425"/>
              </p:ext>
            </p:extLst>
          </p:nvPr>
        </p:nvGraphicFramePr>
        <p:xfrm>
          <a:off x="467544" y="764704"/>
          <a:ext cx="8229600" cy="4857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3/20/2014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5564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54</TotalTime>
  <Words>665</Words>
  <Application>Microsoft Office PowerPoint</Application>
  <PresentationFormat>Presentazione su schermo (4:3)</PresentationFormat>
  <Paragraphs>84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Executive</vt:lpstr>
      <vt:lpstr>IL RUOLO DELLE UNIONI NELLA FUTURA CITTA’ METROPOLITANA Lo sviluppo presente e futuro dell’Unione Reno Galliera    Evoluzione del quadro normativo</vt:lpstr>
      <vt:lpstr>Quadro normativo e conseguenze</vt:lpstr>
      <vt:lpstr>La costituzione della città metropolitana</vt:lpstr>
      <vt:lpstr>Rappresentanza federale</vt:lpstr>
      <vt:lpstr>Le funzioni</vt:lpstr>
      <vt:lpstr>Ma anche:</vt:lpstr>
      <vt:lpstr>Le conseguenze strutturali</vt:lpstr>
      <vt:lpstr>In pratica</vt:lpstr>
      <vt:lpstr>I rischi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Evoluzione del quadro normativo</dc:title>
  <dc:creator>utente</dc:creator>
  <cp:lastModifiedBy>utente</cp:lastModifiedBy>
  <cp:revision>7</cp:revision>
  <cp:lastPrinted>2014-03-20T13:53:18Z</cp:lastPrinted>
  <dcterms:created xsi:type="dcterms:W3CDTF">2014-03-20T13:01:15Z</dcterms:created>
  <dcterms:modified xsi:type="dcterms:W3CDTF">2014-03-20T13:56:14Z</dcterms:modified>
</cp:coreProperties>
</file>